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2024-09-02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 smtClean="0"/>
              <a:t>History</a:t>
            </a:r>
            <a:r>
              <a:rPr lang="en-CA" sz="2400" dirty="0" smtClean="0"/>
              <a:t> </a:t>
            </a:r>
            <a:r>
              <a:rPr lang="en-CA" sz="2400" b="1" dirty="0" smtClean="0"/>
              <a:t>10</a:t>
            </a:r>
            <a:r>
              <a:rPr lang="en-CA" sz="2400" dirty="0" smtClean="0"/>
              <a:t>: How to Think About History</a:t>
            </a:r>
            <a:endParaRPr lang="en-CA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CA" sz="2800" b="1" dirty="0" smtClean="0"/>
              <a:t>Unit</a:t>
            </a:r>
            <a:r>
              <a:rPr lang="en-CA" sz="2800" dirty="0" smtClean="0"/>
              <a:t> </a:t>
            </a:r>
            <a:r>
              <a:rPr lang="en-CA" sz="2800" b="1" dirty="0" smtClean="0"/>
              <a:t>1</a:t>
            </a:r>
            <a:r>
              <a:rPr lang="en-CA" sz="2800" dirty="0" smtClean="0"/>
              <a:t>: The Roman Heritage (Chapter 6)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Causality is the idea one event leads to another (like cause and effect)</a:t>
            </a:r>
          </a:p>
          <a:p>
            <a:pPr lvl="1"/>
            <a:r>
              <a:rPr lang="en-CA" sz="2500" dirty="0" smtClean="0"/>
              <a:t>Roman roads enabled both armies and ideas to travel quickly and efficiently</a:t>
            </a:r>
            <a:endParaRPr lang="en-CA" sz="2500" dirty="0" smtClean="0"/>
          </a:p>
          <a:p>
            <a:pPr lvl="2"/>
            <a:r>
              <a:rPr lang="en-CA" sz="2200" dirty="0" smtClean="0"/>
              <a:t>Christianity (ideas) spread following Roman roads</a:t>
            </a:r>
          </a:p>
          <a:p>
            <a:pPr lvl="2"/>
            <a:r>
              <a:rPr lang="en-CA" sz="2200" dirty="0" smtClean="0"/>
              <a:t>Christianity continued to grow because of the security of Roman laws and armies</a:t>
            </a:r>
            <a:endParaRPr lang="en-CA" sz="2200" dirty="0" smtClean="0"/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Change is when something evolves or becomes different over time</a:t>
            </a:r>
          </a:p>
          <a:p>
            <a:pPr lvl="1"/>
            <a:r>
              <a:rPr lang="en-CA" sz="2900" dirty="0" smtClean="0"/>
              <a:t>Rome was established in the 800s BCE but disappeared by the middle of the 400s</a:t>
            </a:r>
          </a:p>
          <a:p>
            <a:pPr lvl="2"/>
            <a:r>
              <a:rPr lang="en-CA" sz="2600" dirty="0" smtClean="0"/>
              <a:t>Causation:</a:t>
            </a:r>
            <a:r>
              <a:rPr lang="en-CA" sz="2600" dirty="0" smtClean="0"/>
              <a:t> </a:t>
            </a:r>
            <a:r>
              <a:rPr lang="en-CA" sz="2600" dirty="0" smtClean="0"/>
              <a:t>civil war weakened the empire politically, economically, and militarily.</a:t>
            </a:r>
          </a:p>
          <a:p>
            <a:pPr lvl="2"/>
            <a:r>
              <a:rPr lang="en-CA" sz="2600" dirty="0" smtClean="0"/>
              <a:t>Invasions </a:t>
            </a:r>
            <a:r>
              <a:rPr lang="en-CA" sz="2600" dirty="0" smtClean="0"/>
              <a:t>weakened the </a:t>
            </a:r>
            <a:r>
              <a:rPr lang="en-CA" sz="2600" dirty="0" smtClean="0"/>
              <a:t>empire</a:t>
            </a:r>
            <a:endParaRPr lang="en-CA" sz="2600" dirty="0" smtClean="0"/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/>
              <a:t>Continuity is the idea things stay the same over time even though other things </a:t>
            </a:r>
            <a:r>
              <a:rPr lang="en-CA" sz="3200" dirty="0" smtClean="0"/>
              <a:t>change</a:t>
            </a:r>
            <a:endParaRPr lang="en-CA" sz="3200" dirty="0" smtClean="0"/>
          </a:p>
          <a:p>
            <a:pPr lvl="1"/>
            <a:r>
              <a:rPr lang="en-CA" sz="2900" dirty="0" smtClean="0"/>
              <a:t>Roman </a:t>
            </a:r>
            <a:r>
              <a:rPr lang="en-CA" sz="2900" dirty="0"/>
              <a:t>law established a common standard of justice for the entire </a:t>
            </a:r>
            <a:r>
              <a:rPr lang="en-CA" sz="2900" dirty="0" smtClean="0"/>
              <a:t>Roman Empire</a:t>
            </a:r>
            <a:endParaRPr lang="en-CA" sz="2900" dirty="0"/>
          </a:p>
          <a:p>
            <a:pPr lvl="1"/>
            <a:r>
              <a:rPr lang="en-CA" sz="2900" dirty="0"/>
              <a:t>Roman law </a:t>
            </a:r>
            <a:r>
              <a:rPr lang="en-CA" sz="2900" dirty="0" smtClean="0"/>
              <a:t>continues to be the </a:t>
            </a:r>
            <a:r>
              <a:rPr lang="en-CA" sz="2900" dirty="0"/>
              <a:t>basis for the legal codes of Europe and North America in the present day, e.g. evidence-based </a:t>
            </a:r>
            <a:r>
              <a:rPr lang="en-CA" sz="2900" dirty="0" smtClean="0"/>
              <a:t>decision-making, innocent before proven guilty.</a:t>
            </a:r>
            <a:endParaRPr lang="en-CA" sz="2900" dirty="0"/>
          </a:p>
          <a:p>
            <a:pPr marL="274320" lvl="1" indent="0">
              <a:buNone/>
            </a:pPr>
            <a:endParaRPr lang="en-CA" sz="2900" dirty="0"/>
          </a:p>
          <a:p>
            <a:pPr lvl="1"/>
            <a:endParaRPr lang="en-CA" sz="2900" dirty="0" smtClean="0"/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Perspective is how people see things based on their assumptions and beliefs</a:t>
            </a:r>
          </a:p>
          <a:p>
            <a:pPr lvl="1"/>
            <a:r>
              <a:rPr lang="en-CA" sz="2900" dirty="0" smtClean="0"/>
              <a:t>The </a:t>
            </a:r>
            <a:r>
              <a:rPr lang="en-CA" sz="2900" dirty="0" smtClean="0"/>
              <a:t>Italian scholar Petrarch coined the term “Dark Ages” in the 1300s to describe life after </a:t>
            </a:r>
            <a:r>
              <a:rPr lang="en-CA" sz="2900" dirty="0" smtClean="0"/>
              <a:t>Rome’s collapse</a:t>
            </a:r>
            <a:endParaRPr lang="en-CA" sz="2900" dirty="0" smtClean="0"/>
          </a:p>
          <a:p>
            <a:pPr lvl="2"/>
            <a:r>
              <a:rPr lang="en-CA" sz="2200" dirty="0" smtClean="0"/>
              <a:t>Petrarch </a:t>
            </a:r>
            <a:r>
              <a:rPr lang="en-CA" sz="2200" dirty="0" smtClean="0"/>
              <a:t>dismissed the era following the collapse of Rome as a “dark” and chaotic time in which no great leaders emerged, no scientific accomplishments were made, and no great art was </a:t>
            </a:r>
            <a:r>
              <a:rPr lang="en-CA" sz="2200" dirty="0" smtClean="0"/>
              <a:t>produced (which is not accurate), i.e. Rome was a time of “light” followed by “darkness”</a:t>
            </a:r>
            <a:endParaRPr lang="en-CA" sz="2200" dirty="0" smtClean="0"/>
          </a:p>
        </p:txBody>
      </p:sp>
    </p:spTree>
    <p:extLst>
      <p:ext uri="{BB962C8B-B14F-4D97-AF65-F5344CB8AC3E}">
        <p14:creationId xmlns:p14="http://schemas.microsoft.com/office/powerpoint/2010/main" val="131232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Dark Ages Weren’t So “Dark”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Important Technologies: printing press, blast furnace, eye glasses, hour glasses, mechanical clock, heavy wheel plough, tidal mills</a:t>
            </a:r>
          </a:p>
          <a:p>
            <a:r>
              <a:rPr lang="en-CA" sz="3200" dirty="0" smtClean="0"/>
              <a:t>Important Thinkers &amp; Historical Figures: Peter Abelard, William of Ockham, Petrarch, Dante, Erasmus, Saladin.</a:t>
            </a:r>
          </a:p>
          <a:p>
            <a:r>
              <a:rPr lang="en-CA" sz="3200" dirty="0" smtClean="0"/>
              <a:t>Important Events: Battle of Hastings (1066 CE), </a:t>
            </a:r>
            <a:r>
              <a:rPr lang="en-CA" sz="3200" i="1" dirty="0" smtClean="0"/>
              <a:t>Magna Carta </a:t>
            </a:r>
            <a:r>
              <a:rPr lang="en-CA" sz="3200" dirty="0" smtClean="0"/>
              <a:t>(1215 CE), Black Death (1348-1350 CE), Great Schism (1378-1417 CE).</a:t>
            </a:r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</TotalTime>
  <Words>344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  <vt:lpstr>The Dark Ages Weren’t So “Dark”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19</cp:revision>
  <dcterms:created xsi:type="dcterms:W3CDTF">2017-07-27T00:20:59Z</dcterms:created>
  <dcterms:modified xsi:type="dcterms:W3CDTF">2024-09-02T17:45:13Z</dcterms:modified>
</cp:coreProperties>
</file>